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3" r:id="rId2"/>
    <p:sldId id="264" r:id="rId3"/>
    <p:sldId id="288" r:id="rId4"/>
    <p:sldId id="262" r:id="rId5"/>
    <p:sldId id="294" r:id="rId6"/>
    <p:sldId id="256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95" r:id="rId16"/>
    <p:sldId id="274" r:id="rId17"/>
    <p:sldId id="296" r:id="rId18"/>
    <p:sldId id="297" r:id="rId19"/>
    <p:sldId id="298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9" r:id="rId32"/>
    <p:sldId id="290" r:id="rId33"/>
    <p:sldId id="291" r:id="rId34"/>
    <p:sldId id="292" r:id="rId35"/>
    <p:sldId id="287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015" autoAdjust="0"/>
    <p:restoredTop sz="94660"/>
  </p:normalViewPr>
  <p:slideViewPr>
    <p:cSldViewPr>
      <p:cViewPr varScale="1">
        <p:scale>
          <a:sx n="68" d="100"/>
          <a:sy n="68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605;&#1578;&#1601;&#1585;&#1602;&#1607;\&#1588;&#1575;&#1582;&#1589;%20&#1607;&#1575;&#1740;%20&#1578;&#1594;&#1584;&#1740;&#1607;\&#1587;&#1575;&#1604;%2098\&#1705;&#1662;\&#1570;&#1606;&#1575;&#1604;&#1740;&#1586;%20&#1606;&#1578;&#1575;&#1740;&#1580;%20&#1705;&#1662;%209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605;&#1578;&#1601;&#1585;&#1602;&#1607;\&#1588;&#1575;&#1582;&#1589;%20&#1607;&#1575;&#1740;%20&#1578;&#1594;&#1584;&#1740;&#1607;\&#1587;&#1575;&#1604;%2098\&#1705;&#1662;\&#1570;&#1606;&#1575;&#1604;&#1740;&#1586;%20&#1606;&#1578;&#1575;&#1740;&#1580;%20&#1705;&#1662;%209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fa-IR" sz="1800" b="1" i="0" u="none" strike="noStrike" baseline="0" dirty="0">
                <a:effectLst/>
              </a:rPr>
              <a:t>مقایسه نوع روغن مورد استفاده برای پخت و پز در خانوارهای مورد بررسي در سال 90و96</a:t>
            </a:r>
            <a:r>
              <a:rPr lang="fa-IR" sz="1800" b="1" i="0" u="none" strike="noStrike" baseline="0" dirty="0"/>
              <a:t> </a:t>
            </a:r>
            <a:endParaRPr lang="en-US" dirty="0"/>
          </a:p>
        </c:rich>
      </c:tx>
      <c:layout>
        <c:manualLayout>
          <c:xMode val="edge"/>
          <c:yMode val="edge"/>
          <c:x val="0.21802469135802469"/>
          <c:y val="1.1904761904761904E-2"/>
        </c:manualLayout>
      </c:layout>
      <c:spPr>
        <a:solidFill>
          <a:srgbClr val="FFC000"/>
        </a:solidFill>
      </c:spPr>
    </c:title>
    <c:view3D>
      <c:rAngAx val="1"/>
    </c:view3D>
    <c:sideWall>
      <c:spPr>
        <a:solidFill>
          <a:srgbClr val="92D050"/>
        </a:solidFill>
      </c:spPr>
    </c:sideWall>
    <c:backWall>
      <c:spPr>
        <a:solidFill>
          <a:srgbClr val="92D050"/>
        </a:solidFill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Sheet1!$A$11</c:f>
              <c:strCache>
                <c:ptCount val="1"/>
                <c:pt idx="0">
                  <c:v>روغن نباتي جامد برای پخت وپز </c:v>
                </c:pt>
              </c:strCache>
            </c:strRef>
          </c:tx>
          <c:dLbls>
            <c:dLbl>
              <c:idx val="0"/>
              <c:layout>
                <c:manualLayout>
                  <c:x val="1.3205741759466951E-2"/>
                  <c:y val="-3.6375619805713466E-2"/>
                </c:manualLayout>
              </c:layout>
              <c:showVal val="1"/>
            </c:dLbl>
            <c:dLbl>
              <c:idx val="1"/>
              <c:layout>
                <c:manualLayout>
                  <c:x val="5.8692185597630881E-3"/>
                  <c:y val="-3.2333884271745307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4.4459090873649812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Val val="1"/>
          </c:dLbls>
          <c:cat>
            <c:strRef>
              <c:f>Sheet1!$B$10:$E$10</c:f>
              <c:strCache>
                <c:ptCount val="4"/>
                <c:pt idx="0">
                  <c:v>کشور nut1</c:v>
                </c:pt>
                <c:pt idx="1">
                  <c:v>استان nut1 </c:v>
                </c:pt>
                <c:pt idx="2">
                  <c:v>کشور nut2</c:v>
                </c:pt>
                <c:pt idx="3">
                  <c:v>استان nut2 </c:v>
                </c:pt>
              </c:strCache>
            </c:strRef>
          </c:cat>
          <c:val>
            <c:numRef>
              <c:f>Sheet1!$B$11:$E$11</c:f>
              <c:numCache>
                <c:formatCode>General</c:formatCode>
                <c:ptCount val="4"/>
                <c:pt idx="0">
                  <c:v>31.8</c:v>
                </c:pt>
                <c:pt idx="1">
                  <c:v>27.6</c:v>
                </c:pt>
                <c:pt idx="2">
                  <c:v>21.3</c:v>
                </c:pt>
                <c:pt idx="3">
                  <c:v>20.2</c:v>
                </c:pt>
              </c:numCache>
            </c:numRef>
          </c:val>
        </c:ser>
        <c:gapWidth val="75"/>
        <c:shape val="box"/>
        <c:axId val="50741248"/>
        <c:axId val="50796032"/>
        <c:axId val="0"/>
      </c:bar3DChart>
      <c:catAx>
        <c:axId val="5074124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50796032"/>
        <c:crosses val="autoZero"/>
        <c:auto val="1"/>
        <c:lblAlgn val="ctr"/>
        <c:lblOffset val="100"/>
      </c:catAx>
      <c:valAx>
        <c:axId val="5079603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50741248"/>
        <c:crosses val="autoZero"/>
        <c:crossBetween val="between"/>
      </c:valAx>
    </c:plotArea>
    <c:legend>
      <c:legendPos val="b"/>
      <c:layout/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fa-IR" sz="1800" b="1" i="0" u="none" strike="noStrike" baseline="0">
                <a:effectLst/>
              </a:rPr>
              <a:t>مقایسه نوع روغن مورد استفاده برای پخت و پز در خانوارهای مورد بررسي در سال 90و96</a:t>
            </a:r>
            <a:r>
              <a:rPr lang="fa-IR" sz="1800" b="1" i="0" u="none" strike="noStrike" baseline="0"/>
              <a:t> </a:t>
            </a:r>
            <a:endParaRPr lang="en-US"/>
          </a:p>
        </c:rich>
      </c:tx>
      <c:layout/>
      <c:spPr>
        <a:solidFill>
          <a:srgbClr val="FFC000"/>
        </a:solidFill>
      </c:spPr>
    </c:title>
    <c:view3D>
      <c:rAngAx val="1"/>
    </c:view3D>
    <c:plotArea>
      <c:layout/>
      <c:bar3DChart>
        <c:barDir val="col"/>
        <c:grouping val="clustered"/>
        <c:ser>
          <c:idx val="1"/>
          <c:order val="0"/>
          <c:tx>
            <c:strRef>
              <c:f>Sheet1!$A$12</c:f>
              <c:strCache>
                <c:ptCount val="1"/>
                <c:pt idx="0">
                  <c:v>روغن نباتي مايع برای پخت وپز 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Sheet1!$B$10:$E$10</c:f>
              <c:strCache>
                <c:ptCount val="4"/>
                <c:pt idx="0">
                  <c:v>کشور nut1</c:v>
                </c:pt>
                <c:pt idx="1">
                  <c:v>استان nut1 </c:v>
                </c:pt>
                <c:pt idx="2">
                  <c:v>کشور nut2</c:v>
                </c:pt>
                <c:pt idx="3">
                  <c:v>استان nut2 </c:v>
                </c:pt>
              </c:strCache>
            </c:strRef>
          </c:cat>
          <c:val>
            <c:numRef>
              <c:f>Sheet1!$B$12:$E$12</c:f>
              <c:numCache>
                <c:formatCode>General</c:formatCode>
                <c:ptCount val="4"/>
                <c:pt idx="0">
                  <c:v>55.9</c:v>
                </c:pt>
                <c:pt idx="1">
                  <c:v>64.3</c:v>
                </c:pt>
                <c:pt idx="2">
                  <c:v>58.9</c:v>
                </c:pt>
                <c:pt idx="3">
                  <c:v>69</c:v>
                </c:pt>
              </c:numCache>
            </c:numRef>
          </c:val>
        </c:ser>
        <c:gapWidth val="75"/>
        <c:shape val="box"/>
        <c:axId val="60043648"/>
        <c:axId val="60045568"/>
        <c:axId val="0"/>
      </c:bar3DChart>
      <c:catAx>
        <c:axId val="6004364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60045568"/>
        <c:crosses val="autoZero"/>
        <c:auto val="1"/>
        <c:lblAlgn val="ctr"/>
        <c:lblOffset val="100"/>
      </c:catAx>
      <c:valAx>
        <c:axId val="6004556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60043648"/>
        <c:crosses val="autoZero"/>
        <c:crossBetween val="between"/>
      </c:valAx>
      <c:spPr>
        <a:solidFill>
          <a:srgbClr val="FFFF00"/>
        </a:solidFill>
      </c:spPr>
    </c:plotArea>
    <c:legend>
      <c:legendPos val="b"/>
      <c:layout/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4CE99-ADB6-41C7-94CB-87902DA748C6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2C394-E69E-461A-8869-6DF7C45CCB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1739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99D3E5-EA1A-4C1F-9E03-D2A87B628EA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D0AA38-61D0-412C-936A-3C16A05CE357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677239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458" t="10102" r="50000" b="124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Straight Connector 2"/>
          <p:cNvCxnSpPr/>
          <p:nvPr/>
        </p:nvCxnSpPr>
        <p:spPr>
          <a:xfrm flipH="1">
            <a:off x="609600" y="2438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1752600" y="3200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1905000" y="54102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1447800" y="6248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8061415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084" t="10102" r="50000" b="57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533400" y="2438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rot="10800000">
            <a:off x="609600" y="1828800"/>
            <a:ext cx="80772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0800000">
            <a:off x="4724400" y="5486400"/>
            <a:ext cx="4114800" cy="76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>
            <a:off x="4724400" y="4572000"/>
            <a:ext cx="41148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78496651"/>
      </p:ext>
    </p:extLst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1893" t="26938" r="12137" b="5717"/>
          <a:stretch>
            <a:fillRect/>
          </a:stretch>
        </p:blipFill>
        <p:spPr bwMode="auto">
          <a:xfrm>
            <a:off x="228600" y="224017"/>
            <a:ext cx="8915400" cy="660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1752600" y="1752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762000" y="2133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1447800" y="2895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533400" y="4267200"/>
            <a:ext cx="690698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33400" y="5486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895600" y="6248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22627451"/>
      </p:ext>
    </p:extLst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1893" t="16837" r="10244" b="10768"/>
          <a:stretch>
            <a:fillRect/>
          </a:stretch>
        </p:blipFill>
        <p:spPr bwMode="auto">
          <a:xfrm>
            <a:off x="228600" y="217714"/>
            <a:ext cx="89154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762000" y="1524000"/>
            <a:ext cx="6553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4191000" y="1905000"/>
            <a:ext cx="4572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981200" y="3581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072243" y="52578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609600" y="5943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600200" y="6629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3148601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137" t="18520" r="48107" b="15819"/>
          <a:stretch>
            <a:fillRect/>
          </a:stretch>
        </p:blipFill>
        <p:spPr bwMode="auto">
          <a:xfrm>
            <a:off x="0" y="0"/>
            <a:ext cx="9144000" cy="681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914400" y="12192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381000" y="19812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057400" y="2438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351314" y="6629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600200" y="42672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6510499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روغن زیتون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  <a:solidFill>
            <a:srgbClr val="92D050"/>
          </a:solidFill>
        </p:spPr>
        <p:txBody>
          <a:bodyPr>
            <a:normAutofit fontScale="92500" lnSpcReduction="10000"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FFFF00"/>
                </a:solidFill>
              </a:rPr>
              <a:t>روغن زیتون فرابکر </a:t>
            </a:r>
            <a:r>
              <a:rPr lang="en-US" b="1" dirty="0" smtClean="0"/>
              <a:t>: </a:t>
            </a:r>
            <a:r>
              <a:rPr lang="fa-IR" b="1" dirty="0" smtClean="0"/>
              <a:t>بااولین پرس زیتون </a:t>
            </a:r>
            <a:r>
              <a:rPr lang="fa-IR" b="1" dirty="0" smtClean="0">
                <a:solidFill>
                  <a:srgbClr val="FF0000"/>
                </a:solidFill>
              </a:rPr>
              <a:t>تحت سرما </a:t>
            </a:r>
            <a:r>
              <a:rPr lang="fa-IR" b="1" dirty="0" smtClean="0"/>
              <a:t>به دست می آید که </a:t>
            </a:r>
            <a:r>
              <a:rPr lang="fa-IR" b="1" dirty="0" smtClean="0">
                <a:solidFill>
                  <a:srgbClr val="FF0000"/>
                </a:solidFill>
              </a:rPr>
              <a:t>تمام خواص مفید</a:t>
            </a:r>
            <a:r>
              <a:rPr lang="fa-IR" b="1" dirty="0" smtClean="0"/>
              <a:t> را داراست و </a:t>
            </a:r>
            <a:r>
              <a:rPr lang="fa-IR" b="1" dirty="0" smtClean="0">
                <a:solidFill>
                  <a:srgbClr val="FF0000"/>
                </a:solidFill>
              </a:rPr>
              <a:t>بوی شدید </a:t>
            </a:r>
            <a:r>
              <a:rPr lang="fa-IR" b="1" dirty="0" smtClean="0"/>
              <a:t>دارد. 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FFFF00"/>
                </a:solidFill>
              </a:rPr>
              <a:t>روغن زیتون بکر </a:t>
            </a:r>
            <a:r>
              <a:rPr lang="en-US" b="1" dirty="0" smtClean="0"/>
              <a:t>: </a:t>
            </a:r>
            <a:r>
              <a:rPr lang="fa-IR" b="1" dirty="0" smtClean="0"/>
              <a:t>با دومین پرس زیتون به دست می‌آید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FFFF00"/>
                </a:solidFill>
              </a:rPr>
              <a:t>روغن زیتون تصفیه شده </a:t>
            </a:r>
            <a:r>
              <a:rPr lang="en-US" b="1" dirty="0" smtClean="0"/>
              <a:t>: </a:t>
            </a:r>
            <a:r>
              <a:rPr lang="fa-IR" b="1" dirty="0" smtClean="0"/>
              <a:t>تحت تاثیر حرارت و مواد شیمیایی باقیمانده روغن زیتون از تفاله و هسته آن استخراج میشود که فاقد خواص روغن اولی است و یک محصول مرده است.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FFFF00"/>
                </a:solidFill>
              </a:rPr>
              <a:t>روغن زیتون معمولی</a:t>
            </a:r>
            <a:r>
              <a:rPr lang="fa-IR" b="1" dirty="0" smtClean="0"/>
              <a:t>: همان روغنی است که بیشتر در بازار هست و از ترکیب روغن بکر </a:t>
            </a:r>
            <a:r>
              <a:rPr lang="en-US" b="1" dirty="0" smtClean="0"/>
              <a:t> </a:t>
            </a:r>
            <a:r>
              <a:rPr lang="fa-IR" b="1" dirty="0" smtClean="0"/>
              <a:t>وتصفیه شده </a:t>
            </a:r>
            <a:r>
              <a:rPr lang="en-US" b="1" dirty="0" smtClean="0"/>
              <a:t> </a:t>
            </a:r>
            <a:r>
              <a:rPr lang="fa-IR" b="1" dirty="0" smtClean="0"/>
              <a:t>به دست می‌آید</a:t>
            </a:r>
          </a:p>
          <a:p>
            <a:pPr algn="r" rtl="1">
              <a:lnSpc>
                <a:spcPct val="150000"/>
              </a:lnSpc>
            </a:pPr>
            <a:endParaRPr lang="en-US" b="1" dirty="0"/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084" t="13469" r="49053" b="32655"/>
          <a:stretch>
            <a:fillRect/>
          </a:stretch>
        </p:blipFill>
        <p:spPr bwMode="auto">
          <a:xfrm>
            <a:off x="462643" y="228600"/>
            <a:ext cx="86106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Straight Connector 4"/>
          <p:cNvCxnSpPr/>
          <p:nvPr/>
        </p:nvCxnSpPr>
        <p:spPr>
          <a:xfrm flipH="1">
            <a:off x="914400" y="18288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8862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600200" y="4788932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394789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  <a:solidFill>
            <a:srgbClr val="FFC000"/>
          </a:solidFill>
          <a:ln>
            <a:solidFill>
              <a:srgbClr val="FFC000"/>
            </a:solidFill>
          </a:ln>
        </p:spPr>
        <p:txBody>
          <a:bodyPr/>
          <a:lstStyle/>
          <a:p>
            <a:pPr algn="r" rtl="1"/>
            <a:r>
              <a:rPr lang="fa-IR" b="1" dirty="0" smtClean="0"/>
              <a:t>نسبت دونوع اسید چرب اشباع وغیر اشباع تقریبا یکسان است</a:t>
            </a:r>
          </a:p>
          <a:p>
            <a:pPr algn="r" rtl="1">
              <a:buNone/>
            </a:pPr>
            <a:r>
              <a:rPr lang="fa-IR" b="1" dirty="0" smtClean="0"/>
              <a:t> </a:t>
            </a:r>
          </a:p>
          <a:p>
            <a:pPr algn="r" rtl="1"/>
            <a:r>
              <a:rPr lang="fa-IR" b="1" dirty="0" smtClean="0"/>
              <a:t>ترکیب اسید چرب اشباع (اسید پالمتیک 44%،اسید استاریک 4.3%)</a:t>
            </a:r>
          </a:p>
          <a:p>
            <a:pPr algn="r" rtl="1"/>
            <a:r>
              <a:rPr lang="fa-IR" b="1" dirty="0" smtClean="0"/>
              <a:t>اسید چرب غیر اشباع (اسید اولئیک 37%،اسید لینولئیک 10%)</a:t>
            </a:r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143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</a:rPr>
              <a:t>روغن پالم 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05800" cy="1143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</a:rPr>
              <a:t>انواع روغن پالم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686800" cy="50292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514350" indent="-514350" algn="r" rtl="1">
              <a:buFont typeface="Wingdings" pitchFamily="2" charset="2"/>
              <a:buChar char="q"/>
            </a:pPr>
            <a:r>
              <a:rPr lang="fa-IR" b="1" dirty="0" smtClean="0">
                <a:solidFill>
                  <a:srgbClr val="FF0000"/>
                </a:solidFill>
              </a:rPr>
              <a:t>از قسمت گوشتی میوه پالم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b="1" dirty="0" smtClean="0"/>
              <a:t>روغن پالم اولئین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b="1" dirty="0" smtClean="0"/>
              <a:t>روغن پالم سوپراولئین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b="1" dirty="0" smtClean="0"/>
              <a:t>روغن پالم استئارین 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b="1" dirty="0" smtClean="0">
                <a:solidFill>
                  <a:srgbClr val="FF0000"/>
                </a:solidFill>
              </a:rPr>
              <a:t>روغن هسته پالم </a:t>
            </a:r>
          </a:p>
          <a:p>
            <a:pPr marL="514350" indent="-514350" algn="r" rtl="1">
              <a:buNone/>
            </a:pPr>
            <a:r>
              <a:rPr lang="fa-IR" b="1" dirty="0" smtClean="0"/>
              <a:t>پالم کرنل  </a:t>
            </a:r>
          </a:p>
          <a:p>
            <a:pPr marL="514350" indent="-514350" algn="r" rtl="1">
              <a:buNone/>
            </a:pPr>
            <a:r>
              <a:rPr lang="fa-IR" b="1" dirty="0" smtClean="0"/>
              <a:t>شبیه روغن نارگیل وبالاترین میزان اسیدهای چرب اشباع 80%</a:t>
            </a:r>
          </a:p>
          <a:p>
            <a:pPr marL="514350" indent="-514350" algn="r" rtl="1">
              <a:buNone/>
            </a:pPr>
            <a:endParaRPr lang="en-US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10600" cy="5029200"/>
          </a:xfrm>
          <a:solidFill>
            <a:srgbClr val="FFFF00"/>
          </a:solidFill>
        </p:spPr>
        <p:txBody>
          <a:bodyPr>
            <a:normAutofit fontScale="92500" lnSpcReduction="10000"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</a:rPr>
              <a:t>روغن پالم اولئین </a:t>
            </a:r>
            <a:r>
              <a:rPr lang="fa-IR" b="1" dirty="0" smtClean="0"/>
              <a:t>: درمراحل ابتدایی پالایش  کاملا سیال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b="1" dirty="0" smtClean="0"/>
              <a:t>پایداری روغن های مایع دراثر اختلاط با پالم اولئین افزایش می یابد  (برای سرخ کردن مناسب )پایداری مناسبی در برابر تغییرات دارد 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</a:rPr>
              <a:t>روغن پالم سوپراولئین </a:t>
            </a:r>
            <a:r>
              <a:rPr lang="fa-IR" b="1" dirty="0" smtClean="0"/>
              <a:t>:در دومین مرحله جدا سازی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b="1" dirty="0" smtClean="0"/>
              <a:t>اسیدهای چرب اشباع اسید پالمتیک کاهش یافته 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</a:rPr>
              <a:t>روغن پالم استئارین </a:t>
            </a:r>
            <a:r>
              <a:rPr lang="fa-IR" b="1" dirty="0" smtClean="0"/>
              <a:t>: بخش جامد از اولین مرحله جداسازی 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/>
              <a:t>اسیدهای چرب اشباع آن زیاد است </a:t>
            </a:r>
            <a:endParaRPr lang="en-US" b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</a:rPr>
              <a:t>انواع روغن پالم 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382000" cy="6096000"/>
          </a:xfrm>
          <a:solidFill>
            <a:srgbClr val="FFC000"/>
          </a:solidFill>
          <a:scene3d>
            <a:camera prst="isometricTopUp"/>
            <a:lightRig rig="threePt" dir="t"/>
          </a:scene3d>
        </p:spPr>
        <p:txBody>
          <a:bodyPr>
            <a:normAutofit/>
          </a:bodyPr>
          <a:lstStyle/>
          <a:p>
            <a:pPr algn="r" rtl="1"/>
            <a:r>
              <a:rPr lang="fa-IR" sz="8000" b="1" dirty="0" smtClean="0">
                <a:solidFill>
                  <a:srgbClr val="FF0000"/>
                </a:solidFill>
              </a:rPr>
              <a:t>یک عمر سلامتی باکاهش مصرف روغن </a:t>
            </a:r>
            <a:endParaRPr lang="en-US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3984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084" t="26938" r="49102" b="74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4953000" y="3635829"/>
            <a:ext cx="3429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5562600" y="4038600"/>
            <a:ext cx="32766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087353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0952" t="41667" b="31250"/>
          <a:stretch>
            <a:fillRect/>
          </a:stretch>
        </p:blipFill>
        <p:spPr bwMode="auto">
          <a:xfrm>
            <a:off x="457200" y="457200"/>
            <a:ext cx="83058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83104479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1069" t="15153" r="7404" b="175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1828800" y="1676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152400" y="22098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304800" y="45720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5181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7509599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7160" t="15153" r="6458" b="9085"/>
          <a:stretch>
            <a:fillRect/>
          </a:stretch>
        </p:blipFill>
        <p:spPr bwMode="auto">
          <a:xfrm>
            <a:off x="0" y="46653"/>
            <a:ext cx="9144000" cy="6811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1752600" y="2362200"/>
            <a:ext cx="64008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1371600" y="6096000"/>
            <a:ext cx="63246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600200" y="3962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65355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7329" t="11785" r="5511" b="225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1600200" y="1752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1371600" y="22860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1143000" y="45720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914400" y="5562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1125339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3237" t="11785" r="50946" b="7401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762000" y="19812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1295400" y="33528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381000" y="5562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57200" y="5943600"/>
            <a:ext cx="82296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527892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3084" t="15153" r="50947" b="10768"/>
          <a:stretch>
            <a:fillRect/>
          </a:stretch>
        </p:blipFill>
        <p:spPr bwMode="auto">
          <a:xfrm>
            <a:off x="0" y="76200"/>
            <a:ext cx="9144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762000" y="914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685800" y="19812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3886200" y="2743200"/>
            <a:ext cx="5029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165271" y="6172200"/>
            <a:ext cx="28575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5395437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1893" t="10102" r="5511" b="7401"/>
          <a:stretch>
            <a:fillRect/>
          </a:stretch>
        </p:blipFill>
        <p:spPr bwMode="auto">
          <a:xfrm>
            <a:off x="0" y="-99907"/>
            <a:ext cx="9220200" cy="6957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457200" y="6858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3581400" y="1066800"/>
            <a:ext cx="51054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533400" y="4495800"/>
            <a:ext cx="6553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52400" y="5181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467100" y="5562600"/>
            <a:ext cx="5410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7135209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2840" t="10102" r="5511" b="17503"/>
          <a:stretch>
            <a:fillRect/>
          </a:stretch>
        </p:blipFill>
        <p:spPr bwMode="auto">
          <a:xfrm>
            <a:off x="0" y="152400"/>
            <a:ext cx="9220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685800" y="12192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381000" y="1676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5867400" y="2133600"/>
            <a:ext cx="3124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88471" y="3276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486400" y="3657600"/>
            <a:ext cx="333102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609600" y="4800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609600" y="56388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181600" y="6096000"/>
            <a:ext cx="363583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495032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3084" t="18520" r="48107" b="35127"/>
          <a:stretch>
            <a:fillRect/>
          </a:stretch>
        </p:blipFill>
        <p:spPr bwMode="auto">
          <a:xfrm>
            <a:off x="0" y="-405161"/>
            <a:ext cx="9296400" cy="733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1600200" y="1295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1066800" y="19050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457200" y="54102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667000" y="60198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1501557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457200"/>
            <a:ext cx="6447501" cy="666093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/>
              <a:t>مقایسه متوسط مصرف با سبد مطلوب غذایی</a:t>
            </a:r>
            <a:endParaRPr lang="en-US" sz="2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4204025822"/>
              </p:ext>
            </p:extLst>
          </p:nvPr>
        </p:nvGraphicFramePr>
        <p:xfrm>
          <a:off x="457200" y="1371600"/>
          <a:ext cx="8305800" cy="4420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450"/>
                <a:gridCol w="2076450"/>
                <a:gridCol w="2076450"/>
                <a:gridCol w="2076450"/>
              </a:tblGrid>
              <a:tr h="1181299"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/>
                        <a:t>اختلاف</a:t>
                      </a:r>
                      <a:endParaRPr lang="en-US" sz="2000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/>
                        <a:t>مقدار توصیه شده در سبد مطلوب</a:t>
                      </a:r>
                    </a:p>
                    <a:p>
                      <a:pPr algn="ctr"/>
                      <a:r>
                        <a:rPr lang="fa-IR" sz="2000" dirty="0" smtClean="0"/>
                        <a:t>(گرم /روز)</a:t>
                      </a:r>
                      <a:endParaRPr lang="en-US" sz="2000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/>
                        <a:t>میانگین </a:t>
                      </a:r>
                      <a:r>
                        <a:rPr lang="fa-IR" sz="2000" baseline="0" dirty="0" smtClean="0"/>
                        <a:t> مصرف </a:t>
                      </a:r>
                    </a:p>
                    <a:p>
                      <a:pPr algn="ctr"/>
                      <a:r>
                        <a:rPr lang="fa-IR" sz="2000" baseline="0" dirty="0" smtClean="0"/>
                        <a:t>(گرم / روز)</a:t>
                      </a:r>
                      <a:endParaRPr lang="en-US" sz="2000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56063" marR="56063" marT="34290" marB="34290"/>
                </a:tc>
              </a:tr>
              <a:tr h="647809"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11+</a:t>
                      </a:r>
                      <a:endParaRPr lang="en-US" sz="2100" b="1" dirty="0"/>
                    </a:p>
                  </a:txBody>
                  <a:tcPr marL="56063" marR="56063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35</a:t>
                      </a:r>
                      <a:endParaRPr lang="en-US" sz="2100" b="1" dirty="0"/>
                    </a:p>
                  </a:txBody>
                  <a:tcPr marL="56063" marR="56063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46</a:t>
                      </a:r>
                      <a:endParaRPr lang="en-US" sz="2100" b="1" dirty="0"/>
                    </a:p>
                  </a:txBody>
                  <a:tcPr marL="56063" marR="56063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روغن</a:t>
                      </a:r>
                      <a:endParaRPr lang="en-US" sz="2100" b="1" dirty="0"/>
                    </a:p>
                  </a:txBody>
                  <a:tcPr marL="56063" marR="56063" marT="34290" marB="34290">
                    <a:solidFill>
                      <a:srgbClr val="FFC000"/>
                    </a:solidFill>
                  </a:tcPr>
                </a:tc>
              </a:tr>
              <a:tr h="647809"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26+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40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66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قند </a:t>
                      </a:r>
                      <a:r>
                        <a:rPr lang="fa-IR" sz="2100" b="1" dirty="0" err="1" smtClean="0"/>
                        <a:t>وشکر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</a:tr>
              <a:tr h="647809"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68-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280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212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میوه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</a:tr>
              <a:tr h="647809"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72-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300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228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سبزی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</a:tr>
              <a:tr h="647809"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60-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250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190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100" b="1" dirty="0" smtClean="0"/>
                        <a:t>شیر </a:t>
                      </a:r>
                      <a:r>
                        <a:rPr lang="fa-IR" sz="2100" b="1" dirty="0" err="1" smtClean="0"/>
                        <a:t>ولبنیات</a:t>
                      </a:r>
                      <a:endParaRPr lang="en-US" sz="2100" b="1" dirty="0"/>
                    </a:p>
                  </a:txBody>
                  <a:tcPr marL="56063" marR="56063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7110057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8351" t="12207" r="45267" b="15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1295400" y="16002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381000" y="2514600"/>
            <a:ext cx="2286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362200" y="2133600"/>
            <a:ext cx="63246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28600" y="4572000"/>
            <a:ext cx="63246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>
            <a:off x="5181600" y="6019800"/>
            <a:ext cx="35052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465056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978775" cy="99377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a-IR" sz="3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B Titr" panose="00000700000000000000" pitchFamily="2" charset="-78"/>
              </a:rPr>
              <a:t> روند تولید روغن های خوراکی در کشور 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3772373039"/>
              </p:ext>
            </p:extLst>
          </p:nvPr>
        </p:nvGraphicFramePr>
        <p:xfrm>
          <a:off x="609600" y="1392238"/>
          <a:ext cx="8305800" cy="5256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8226"/>
                <a:gridCol w="3731590"/>
                <a:gridCol w="1925984"/>
              </a:tblGrid>
              <a:tr h="740831">
                <a:tc>
                  <a:txBody>
                    <a:bodyPr/>
                    <a:lstStyle/>
                    <a:p>
                      <a:pPr algn="r"/>
                      <a:r>
                        <a:rPr lang="fa-IR" sz="1800" dirty="0" smtClean="0"/>
                        <a:t>نوع روغن</a:t>
                      </a:r>
                      <a:endParaRPr lang="en-US" sz="1800" dirty="0" smtClean="0"/>
                    </a:p>
                    <a:p>
                      <a:r>
                        <a:rPr lang="fa-IR" sz="1800" dirty="0" smtClean="0"/>
                        <a:t>سال</a:t>
                      </a:r>
                      <a:r>
                        <a:rPr lang="en-US" sz="1800" dirty="0" smtClean="0"/>
                        <a:t> </a:t>
                      </a:r>
                      <a:endParaRPr lang="en-US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kumimoji="0" lang="fa-IR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روغن جامد </a:t>
                      </a:r>
                      <a:r>
                        <a:rPr kumimoji="0" lang="fa-IR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هیدروژنه</a:t>
                      </a:r>
                      <a:endParaRPr lang="en-US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dirty="0" smtClean="0"/>
                        <a:t>روغن مایع</a:t>
                      </a:r>
                      <a:endParaRPr lang="en-US" sz="1800" dirty="0"/>
                    </a:p>
                  </a:txBody>
                  <a:tcPr marL="91437" marR="91437" marT="45714" marB="45714"/>
                </a:tc>
              </a:tr>
              <a:tr h="518086">
                <a:tc>
                  <a:txBody>
                    <a:bodyPr/>
                    <a:lstStyle/>
                    <a:p>
                      <a:r>
                        <a:rPr lang="fa-IR" sz="2800" dirty="0" smtClean="0"/>
                        <a:t>1374</a:t>
                      </a:r>
                      <a:endParaRPr lang="en-US" sz="2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</a:tr>
              <a:tr h="518086">
                <a:tc>
                  <a:txBody>
                    <a:bodyPr/>
                    <a:lstStyle/>
                    <a:p>
                      <a:r>
                        <a:rPr lang="fa-IR" sz="2800" dirty="0" smtClean="0"/>
                        <a:t>1386</a:t>
                      </a:r>
                      <a:endParaRPr lang="en-US" sz="2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</a:tr>
              <a:tr h="370787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روغن نیمه جامد</a:t>
                      </a:r>
                      <a:r>
                        <a:rPr kumimoji="0" lang="fa-IR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fa-I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روغن مایع</a:t>
                      </a:r>
                      <a:endParaRPr kumimoji="0" 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</a:tr>
              <a:tr h="518086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fa-IR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1389</a:t>
                      </a:r>
                      <a:endParaRPr kumimoji="0" lang="en-US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54%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</a:tr>
              <a:tr h="518086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fa-IR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1390</a:t>
                      </a:r>
                      <a:endParaRPr kumimoji="0" lang="en-US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48%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52%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</a:tr>
              <a:tr h="518086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fa-IR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1394</a:t>
                      </a:r>
                      <a:endParaRPr kumimoji="0" lang="en-US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47%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53%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</a:tr>
              <a:tr h="518086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fa-IR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1395</a:t>
                      </a:r>
                      <a:endParaRPr kumimoji="0" lang="en-US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42%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58%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</a:tr>
              <a:tr h="518086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fa-IR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1396</a:t>
                      </a:r>
                      <a:endParaRPr kumimoji="0" lang="en-US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</a:tr>
              <a:tr h="518086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fa-IR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1397</a:t>
                      </a:r>
                      <a:endParaRPr kumimoji="0" lang="en-US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kumimoji="0" 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91437" marT="45714" marB="45714"/>
                </a:tc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1908175" y="1484313"/>
            <a:ext cx="1511300" cy="6429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042913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روند تغییر در استانداردهای ملی تولید روغن مصرف خانوار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1151766051"/>
              </p:ext>
            </p:extLst>
          </p:nvPr>
        </p:nvGraphicFramePr>
        <p:xfrm>
          <a:off x="228600" y="1371600"/>
          <a:ext cx="8686800" cy="47244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999524"/>
                <a:gridCol w="845751"/>
                <a:gridCol w="691978"/>
                <a:gridCol w="768865"/>
                <a:gridCol w="999524"/>
                <a:gridCol w="768865"/>
                <a:gridCol w="845751"/>
                <a:gridCol w="922638"/>
                <a:gridCol w="777104"/>
                <a:gridCol w="1066800"/>
              </a:tblGrid>
              <a:tr h="1003801">
                <a:tc>
                  <a:txBody>
                    <a:bodyPr/>
                    <a:lstStyle/>
                    <a:p>
                      <a:r>
                        <a:rPr lang="fa-IR" sz="2400" dirty="0" smtClean="0"/>
                        <a:t>سال</a:t>
                      </a:r>
                      <a:endParaRPr lang="en-US" sz="24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1800" dirty="0" smtClean="0"/>
                        <a:t>1377</a:t>
                      </a:r>
                      <a:endParaRPr lang="en-US" sz="1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1800" dirty="0" smtClean="0"/>
                        <a:t>1385</a:t>
                      </a:r>
                      <a:endParaRPr lang="en-US" sz="1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1800" dirty="0" smtClean="0"/>
                        <a:t>1386</a:t>
                      </a:r>
                      <a:endParaRPr lang="en-US" sz="1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1800" dirty="0" smtClean="0"/>
                        <a:t>1389</a:t>
                      </a:r>
                      <a:endParaRPr lang="en-US" sz="1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1800" dirty="0" smtClean="0"/>
                        <a:t>1393</a:t>
                      </a:r>
                      <a:endParaRPr lang="en-US" sz="1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1800" dirty="0" smtClean="0"/>
                        <a:t>1394</a:t>
                      </a:r>
                      <a:endParaRPr lang="en-US" sz="1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1800" dirty="0" smtClean="0"/>
                        <a:t>1395</a:t>
                      </a:r>
                      <a:endParaRPr lang="en-US" sz="1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1800" dirty="0" smtClean="0"/>
                        <a:t>1396</a:t>
                      </a:r>
                      <a:endParaRPr lang="en-US" sz="1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1800" dirty="0" smtClean="0"/>
                        <a:t>1397</a:t>
                      </a:r>
                      <a:endParaRPr lang="en-US" sz="1800" dirty="0"/>
                    </a:p>
                  </a:txBody>
                  <a:tcPr marL="91450" marR="91450" marT="45713" marB="45713"/>
                </a:tc>
              </a:tr>
              <a:tr h="1289317">
                <a:tc>
                  <a:txBody>
                    <a:bodyPr/>
                    <a:lstStyle/>
                    <a:p>
                      <a:r>
                        <a:rPr lang="fa-IR" sz="2000" b="1" dirty="0" smtClean="0"/>
                        <a:t>شماره استاندارد</a:t>
                      </a:r>
                      <a:endParaRPr lang="en-US" sz="16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144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a-</a:t>
                      </a:r>
                      <a:r>
                        <a:rPr lang="en-US" sz="2400" dirty="0" smtClean="0"/>
                        <a:t>144</a:t>
                      </a:r>
                      <a:endParaRPr lang="en-US" sz="24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9131</a:t>
                      </a:r>
                      <a:endParaRPr lang="en-US" sz="20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a-</a:t>
                      </a:r>
                      <a:r>
                        <a:rPr lang="en-US" sz="2400" dirty="0" smtClean="0"/>
                        <a:t>9131</a:t>
                      </a:r>
                      <a:endParaRPr lang="en-US" sz="24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</a:t>
                      </a:r>
                      <a:r>
                        <a:rPr lang="en-US" sz="1600" dirty="0" smtClean="0"/>
                        <a:t>2</a:t>
                      </a:r>
                      <a:r>
                        <a:rPr lang="en-US" sz="2000" dirty="0" smtClean="0"/>
                        <a:t>-9131</a:t>
                      </a:r>
                      <a:endParaRPr lang="en-US" sz="20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a</a:t>
                      </a:r>
                      <a:r>
                        <a:rPr lang="fa-IR" sz="2000" dirty="0" smtClean="0"/>
                        <a:t>3</a:t>
                      </a:r>
                      <a:r>
                        <a:rPr lang="en-US" sz="1800" dirty="0" smtClean="0"/>
                        <a:t>-9131</a:t>
                      </a:r>
                    </a:p>
                    <a:p>
                      <a:endParaRPr lang="en-US" sz="1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a</a:t>
                      </a:r>
                      <a:r>
                        <a:rPr lang="fa-IR" sz="1400" dirty="0" smtClean="0"/>
                        <a:t>4</a:t>
                      </a:r>
                      <a:r>
                        <a:rPr lang="en-US" sz="1800" dirty="0" smtClean="0"/>
                        <a:t>-9131</a:t>
                      </a:r>
                    </a:p>
                    <a:p>
                      <a:endParaRPr lang="en-US" sz="1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a</a:t>
                      </a:r>
                      <a:r>
                        <a:rPr lang="fa-IR" sz="1400" dirty="0" smtClean="0"/>
                        <a:t>5</a:t>
                      </a:r>
                      <a:r>
                        <a:rPr lang="en-US" sz="1800" dirty="0" smtClean="0"/>
                        <a:t>-9131</a:t>
                      </a:r>
                    </a:p>
                    <a:p>
                      <a:endParaRPr lang="en-US" sz="1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91450" marR="91450" marT="45713" marB="45713"/>
                </a:tc>
              </a:tr>
              <a:tr h="1215641">
                <a:tc>
                  <a:txBody>
                    <a:bodyPr/>
                    <a:lstStyle/>
                    <a:p>
                      <a:pPr algn="r"/>
                      <a:r>
                        <a:rPr lang="fa-IR" sz="2000" b="1" dirty="0" smtClean="0"/>
                        <a:t>اسید چرب ترانس%</a:t>
                      </a:r>
                      <a:endParaRPr lang="en-US" sz="2000" b="1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42-50</a:t>
                      </a:r>
                      <a:endParaRPr lang="en-US" sz="20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20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10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5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2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2800" dirty="0" smtClean="0"/>
                        <a:t>1.5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2800" dirty="0" smtClean="0"/>
                        <a:t>1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2800" dirty="0" smtClean="0"/>
                        <a:t>0.5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2800" dirty="0" smtClean="0"/>
                        <a:t>0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</a:tr>
              <a:tr h="1215641">
                <a:tc>
                  <a:txBody>
                    <a:bodyPr/>
                    <a:lstStyle/>
                    <a:p>
                      <a:r>
                        <a:rPr lang="fa-IR" sz="2000" b="1" dirty="0" smtClean="0"/>
                        <a:t>اسید </a:t>
                      </a:r>
                      <a:r>
                        <a:rPr lang="fa-IR" sz="2000" b="1" dirty="0" smtClean="0"/>
                        <a:t>چرب اشباع%</a:t>
                      </a:r>
                      <a:endParaRPr lang="en-US" sz="2000" b="1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25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25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30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30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30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2800" dirty="0" smtClean="0"/>
                        <a:t>28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2800" dirty="0" smtClean="0"/>
                        <a:t>27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r>
                        <a:rPr lang="fa-IR" sz="2800" dirty="0" smtClean="0"/>
                        <a:t>26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/>
                        <a:t>کمتر</a:t>
                      </a:r>
                      <a:r>
                        <a:rPr lang="fa-IR" sz="2800" baseline="0" dirty="0" smtClean="0"/>
                        <a:t> از 25</a:t>
                      </a:r>
                      <a:endParaRPr lang="en-US" sz="2800" dirty="0"/>
                    </a:p>
                  </a:txBody>
                  <a:tcPr marL="91450" marR="91450" marT="45713" marB="45713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000507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15249631"/>
              </p:ext>
            </p:extLst>
          </p:nvPr>
        </p:nvGraphicFramePr>
        <p:xfrm>
          <a:off x="457200" y="304800"/>
          <a:ext cx="8229600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229959190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97312292"/>
              </p:ext>
            </p:extLst>
          </p:nvPr>
        </p:nvGraphicFramePr>
        <p:xfrm>
          <a:off x="457200" y="152400"/>
          <a:ext cx="8229600" cy="655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06879300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fa-IR" b="1" dirty="0" smtClean="0"/>
              <a:t>سپاس از توجه شما </a:t>
            </a:r>
            <a:endParaRPr lang="en-US" b="1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7239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1884321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533400"/>
            <a:ext cx="7772400" cy="5334000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200" b="1" dirty="0" smtClean="0"/>
              <a:t>مصرف كم </a:t>
            </a: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چربي</a:t>
            </a:r>
            <a:r>
              <a:rPr lang="ar-SA" sz="3200" b="1" dirty="0" smtClean="0"/>
              <a:t> ميزان ابتلا به </a:t>
            </a: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سرطان</a:t>
            </a:r>
            <a:r>
              <a:rPr lang="ar-SA" sz="3200" b="1" dirty="0" smtClean="0"/>
              <a:t> روده ,پانكراس وپروستات را كم ميكند</a:t>
            </a:r>
            <a:endParaRPr lang="en-US" sz="3200" b="1" dirty="0" smtClean="0"/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3200" b="1" dirty="0" smtClean="0"/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200" b="1" dirty="0" smtClean="0"/>
              <a:t>مصرف كم </a:t>
            </a: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روغن جامد ونمك</a:t>
            </a:r>
            <a:r>
              <a:rPr lang="ar-SA" sz="3200" b="1" dirty="0" smtClean="0"/>
              <a:t> از بالارفتن </a:t>
            </a: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فشارخون وكلسترول</a:t>
            </a:r>
            <a:r>
              <a:rPr lang="ar-SA" sz="3200" b="1" dirty="0" smtClean="0"/>
              <a:t> جلوگيري وخطر ابتلا به نار</a:t>
            </a:r>
            <a:r>
              <a:rPr lang="fa-IR" sz="3200" b="1" dirty="0" smtClean="0"/>
              <a:t>ا</a:t>
            </a:r>
            <a:r>
              <a:rPr lang="ar-SA" sz="3200" b="1" dirty="0" smtClean="0"/>
              <a:t>حتيهاي </a:t>
            </a: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قلبي وعروقي</a:t>
            </a:r>
            <a:r>
              <a:rPr lang="ar-SA" sz="3200" b="1" dirty="0" smtClean="0"/>
              <a:t> راكم ميكند </a:t>
            </a:r>
            <a:endParaRPr lang="en-US" sz="3200" b="1" dirty="0" smtClean="0"/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ar-SA" sz="3200" b="1" dirty="0" smtClean="0"/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200" b="1" dirty="0" smtClean="0"/>
              <a:t>مصرف </a:t>
            </a:r>
            <a:r>
              <a:rPr lang="ar-SA" sz="32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يك يا دووعده</a:t>
            </a:r>
            <a:r>
              <a:rPr lang="ar-SA" sz="3200" b="1" dirty="0" smtClean="0"/>
              <a:t> درروز از </a:t>
            </a:r>
            <a:r>
              <a:rPr lang="ar-SA" sz="32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ميوه ها وسبزي</a:t>
            </a:r>
            <a:r>
              <a:rPr lang="ar-SA" sz="3200" b="1" dirty="0" smtClean="0"/>
              <a:t> ها ي تازه , خطر </a:t>
            </a: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بيماري قلبي</a:t>
            </a:r>
            <a:r>
              <a:rPr lang="ar-SA" sz="3200" b="1" dirty="0" smtClean="0"/>
              <a:t> را </a:t>
            </a: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30%</a:t>
            </a:r>
            <a:r>
              <a:rPr lang="ar-SA" sz="3200" b="1" dirty="0" smtClean="0"/>
              <a:t> كمتر ميكند </a:t>
            </a:r>
            <a:endParaRPr lang="en-US" sz="32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278987199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1143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rtl="1"/>
            <a:r>
              <a:rPr lang="fa-IR" dirty="0" smtClean="0">
                <a:solidFill>
                  <a:srgbClr val="FF0000"/>
                </a:solidFill>
                <a:latin typeface="Times New Roman"/>
              </a:rPr>
              <a:t>نقش </a:t>
            </a:r>
            <a:r>
              <a:rPr lang="fa-IR" dirty="0" smtClean="0">
                <a:solidFill>
                  <a:srgbClr val="FF0000"/>
                </a:solidFill>
                <a:latin typeface="Times New Roman"/>
              </a:rPr>
              <a:t>چربيها در </a:t>
            </a:r>
            <a:r>
              <a:rPr lang="fa-IR" dirty="0" smtClean="0">
                <a:solidFill>
                  <a:srgbClr val="FF0000"/>
                </a:solidFill>
                <a:latin typeface="Times New Roman"/>
              </a:rPr>
              <a:t>بدن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b="1" dirty="0" smtClean="0"/>
              <a:t>منبع انرژي 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b="1" dirty="0" smtClean="0"/>
              <a:t>سير كننده 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b="1" dirty="0" smtClean="0"/>
              <a:t>ناقل ويتامين‌هاي محلول در چربي ( </a:t>
            </a:r>
            <a:r>
              <a:rPr lang="en-US" b="1" dirty="0" smtClean="0"/>
              <a:t>A, D, E, K</a:t>
            </a:r>
            <a:r>
              <a:rPr lang="fa-IR" b="1" dirty="0" smtClean="0"/>
              <a:t>)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b="1" dirty="0" smtClean="0"/>
              <a:t>ایجاد طعم و مزه در غذا 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b="1" dirty="0" smtClean="0"/>
              <a:t>رشد 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b="1" dirty="0" smtClean="0"/>
              <a:t>تامین اسیدهای چرب ضروری 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b="1" dirty="0" smtClean="0"/>
              <a:t>تأمین و ساخت کلسترول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66519283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822575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a-IR" sz="4800" b="1" dirty="0" smtClean="0"/>
              <a:t>پرسش های رایج در مصرف روغن   </a:t>
            </a:r>
            <a:endParaRPr lang="en-US" sz="4800" b="1" dirty="0"/>
          </a:p>
        </p:txBody>
      </p:sp>
    </p:spTree>
    <p:extLst>
      <p:ext uri="{BB962C8B-B14F-4D97-AF65-F5344CB8AC3E}">
        <p14:creationId xmlns="" xmlns:p14="http://schemas.microsoft.com/office/powerpoint/2010/main" val="45559900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000" t="15708" r="5511" b="7063"/>
          <a:stretch>
            <a:fillRect/>
          </a:stretch>
        </p:blipFill>
        <p:spPr bwMode="auto">
          <a:xfrm>
            <a:off x="-15240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V="1">
            <a:off x="141514" y="6172200"/>
            <a:ext cx="3276600" cy="76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7010400" y="6705600"/>
            <a:ext cx="1981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143000" y="1524000"/>
            <a:ext cx="3276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419600" y="2819400"/>
            <a:ext cx="3276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74171" y="4572000"/>
            <a:ext cx="3276600" cy="76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81000" y="5029200"/>
            <a:ext cx="8382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62000" y="5410200"/>
            <a:ext cx="8001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57200" y="4191000"/>
            <a:ext cx="3276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09600" y="2362200"/>
            <a:ext cx="3276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244545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9053" t="15153" r="5511" b="208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flipH="1">
            <a:off x="457200" y="26670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105400"/>
            <a:ext cx="5718175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28600" y="3200399"/>
            <a:ext cx="470509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191000"/>
            <a:ext cx="5718175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314517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9053" t="50509" r="5511" b="17002"/>
          <a:stretch>
            <a:fillRect/>
          </a:stretch>
        </p:blipFill>
        <p:spPr bwMode="auto">
          <a:xfrm>
            <a:off x="-76200" y="-152400"/>
            <a:ext cx="9220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7247" t="23601" r="51171" b="46875"/>
          <a:stretch>
            <a:fillRect/>
          </a:stretch>
        </p:blipFill>
        <p:spPr bwMode="auto">
          <a:xfrm>
            <a:off x="0" y="3048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Straight Connector 4"/>
          <p:cNvCxnSpPr/>
          <p:nvPr/>
        </p:nvCxnSpPr>
        <p:spPr>
          <a:xfrm flipH="1">
            <a:off x="1371600" y="11430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609600" y="48006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572000" y="5410200"/>
            <a:ext cx="39243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752600" y="4343400"/>
            <a:ext cx="571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>
            <a:off x="381000" y="1981200"/>
            <a:ext cx="32004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>
            <a:off x="4648200" y="2438400"/>
            <a:ext cx="4114800" cy="76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139136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550</Words>
  <Application>Microsoft Office PowerPoint</Application>
  <PresentationFormat>On-screen Show (4:3)</PresentationFormat>
  <Paragraphs>145</Paragraphs>
  <Slides>35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Slide 1</vt:lpstr>
      <vt:lpstr>Slide 2</vt:lpstr>
      <vt:lpstr>مقایسه متوسط مصرف با سبد مطلوب غذایی</vt:lpstr>
      <vt:lpstr>Slide 4</vt:lpstr>
      <vt:lpstr>نقش چربيها در بدن</vt:lpstr>
      <vt:lpstr>پرسش های رایج در مصرف روغن   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روغن زیتون </vt:lpstr>
      <vt:lpstr>Slide 16</vt:lpstr>
      <vt:lpstr>روغن پالم </vt:lpstr>
      <vt:lpstr>انواع روغن پالم </vt:lpstr>
      <vt:lpstr>انواع روغن پالم 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 روند تولید روغن های خوراکی در کشور </vt:lpstr>
      <vt:lpstr>روند تغییر در استانداردهای ملی تولید روغن مصرف خانوار</vt:lpstr>
      <vt:lpstr>Slide 33</vt:lpstr>
      <vt:lpstr>Slide 34</vt:lpstr>
      <vt:lpstr>سپاس از توجه شما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aseman</dc:creator>
  <cp:lastModifiedBy>yadegari</cp:lastModifiedBy>
  <cp:revision>62</cp:revision>
  <dcterms:created xsi:type="dcterms:W3CDTF">2006-08-16T00:00:00Z</dcterms:created>
  <dcterms:modified xsi:type="dcterms:W3CDTF">2019-09-13T19:29:24Z</dcterms:modified>
</cp:coreProperties>
</file>