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1" r:id="rId1"/>
  </p:sldMasterIdLst>
  <p:sldIdLst>
    <p:sldId id="271" r:id="rId2"/>
    <p:sldId id="258" r:id="rId3"/>
    <p:sldId id="257" r:id="rId4"/>
    <p:sldId id="268" r:id="rId5"/>
    <p:sldId id="259" r:id="rId6"/>
    <p:sldId id="269" r:id="rId7"/>
    <p:sldId id="270" r:id="rId8"/>
    <p:sldId id="273" r:id="rId9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019" autoAdjust="0"/>
    <p:restoredTop sz="94660"/>
  </p:normalViewPr>
  <p:slideViewPr>
    <p:cSldViewPr snapToGrid="0">
      <p:cViewPr varScale="1">
        <p:scale>
          <a:sx n="90" d="100"/>
          <a:sy n="90" d="100"/>
        </p:scale>
        <p:origin x="-330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32" name="Straight Connector 31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Isosceles Triangle 26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31" name="Isosceles Triangle 30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9" name="Isosceles Triangle 18"/>
            <p:cNvSpPr/>
            <p:nvPr/>
          </p:nvSpPr>
          <p:spPr>
            <a:xfrm rot="10800000">
              <a:off x="0" y="0"/>
              <a:ext cx="842596" cy="5666154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07067" y="2404534"/>
            <a:ext cx="7766936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07067" y="4050833"/>
            <a:ext cx="7766936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567867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609600"/>
            <a:ext cx="8596668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717342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366139" y="3632200"/>
            <a:ext cx="722452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470400"/>
            <a:ext cx="8596668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  <p:sp>
        <p:nvSpPr>
          <p:cNvPr id="20" name="TextBox 19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2" name="TextBox 21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latin typeface="Arial"/>
              </a:rPr>
              <a:t>”</a:t>
            </a:r>
            <a:endParaRPr lang="en-US" dirty="0">
              <a:solidFill>
                <a:schemeClr val="accent1">
                  <a:lumMod val="60000"/>
                  <a:lumOff val="40000"/>
                </a:schemeClr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92352305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1931988"/>
            <a:ext cx="8596668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974214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Quote Name Car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1334" y="609600"/>
            <a:ext cx="8094134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  <p:sp>
        <p:nvSpPr>
          <p:cNvPr id="24" name="TextBox 23"/>
          <p:cNvSpPr txBox="1"/>
          <p:nvPr/>
        </p:nvSpPr>
        <p:spPr>
          <a:xfrm>
            <a:off x="541870" y="7903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8893011" y="288655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49760000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ue or Fals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799" y="609600"/>
            <a:ext cx="8588203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77332" y="4013200"/>
            <a:ext cx="8596669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071694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768480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967673" y="609599"/>
            <a:ext cx="1304743" cy="5251451"/>
          </a:xfrm>
        </p:spPr>
        <p:txBody>
          <a:bodyPr vert="eaVert" anchor="ctr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77335" y="609600"/>
            <a:ext cx="7060150" cy="5251450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8296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sz="36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938065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5" y="2700867"/>
            <a:ext cx="8596668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5" y="4527448"/>
            <a:ext cx="8596668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097230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77334" y="2160589"/>
            <a:ext cx="4184035" cy="3880772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089970" y="2160589"/>
            <a:ext cx="4184034" cy="3880773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72279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5745" y="2160983"/>
            <a:ext cx="4185623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75745" y="2737245"/>
            <a:ext cx="4185623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88383" y="2160983"/>
            <a:ext cx="418561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088384" y="2737245"/>
            <a:ext cx="4185617" cy="330411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8241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35670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826752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1498604"/>
            <a:ext cx="3854528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0461" y="514924"/>
            <a:ext cx="4513541" cy="5526437"/>
          </a:xfrm>
        </p:spPr>
        <p:txBody>
          <a:bodyPr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2777069"/>
            <a:ext cx="3854528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457063" indent="0">
              <a:buNone/>
              <a:defRPr sz="1400"/>
            </a:lvl2pPr>
            <a:lvl3pPr marL="914126" indent="0">
              <a:buNone/>
              <a:defRPr sz="1200"/>
            </a:lvl3pPr>
            <a:lvl4pPr marL="1371189" indent="0">
              <a:buNone/>
              <a:defRPr sz="1000"/>
            </a:lvl4pPr>
            <a:lvl5pPr marL="1828251" indent="0">
              <a:buNone/>
              <a:defRPr sz="1000"/>
            </a:lvl5pPr>
            <a:lvl6pPr marL="2285314" indent="0">
              <a:buNone/>
              <a:defRPr sz="1000"/>
            </a:lvl6pPr>
            <a:lvl7pPr marL="2742377" indent="0">
              <a:buNone/>
              <a:defRPr sz="1000"/>
            </a:lvl7pPr>
            <a:lvl8pPr marL="3199440" indent="0">
              <a:buNone/>
              <a:defRPr sz="1000"/>
            </a:lvl8pPr>
            <a:lvl9pPr marL="3656503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1147591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4800600"/>
            <a:ext cx="8596667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77334" y="609600"/>
            <a:ext cx="8596668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77334" y="5367338"/>
            <a:ext cx="8596667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14135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0" y="-8467"/>
            <a:ext cx="12192000" cy="6866467"/>
            <a:chOff x="0" y="-8467"/>
            <a:chExt cx="12192000" cy="6866467"/>
          </a:xfrm>
        </p:grpSpPr>
        <p:cxnSp>
          <p:nvCxnSpPr>
            <p:cNvPr id="20" name="Straight Connector 19"/>
            <p:cNvCxnSpPr/>
            <p:nvPr/>
          </p:nvCxnSpPr>
          <p:spPr>
            <a:xfrm>
              <a:off x="9371012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Straight Connector 20"/>
            <p:cNvCxnSpPr/>
            <p:nvPr/>
          </p:nvCxnSpPr>
          <p:spPr>
            <a:xfrm flipH="1">
              <a:off x="7425267" y="3681413"/>
              <a:ext cx="4763558" cy="3176587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22" name="Rectangle 23"/>
            <p:cNvSpPr/>
            <p:nvPr/>
          </p:nvSpPr>
          <p:spPr>
            <a:xfrm>
              <a:off x="9181476" y="-8467"/>
              <a:ext cx="3007349" cy="6866467"/>
            </a:xfrm>
            <a:custGeom>
              <a:avLst/>
              <a:gdLst/>
              <a:ahLst/>
              <a:cxnLst/>
              <a:rect l="l" t="t" r="r" b="b"/>
              <a:pathLst>
                <a:path w="3007349" h="6866467">
                  <a:moveTo>
                    <a:pt x="2045532" y="0"/>
                  </a:moveTo>
                  <a:lnTo>
                    <a:pt x="3007349" y="0"/>
                  </a:lnTo>
                  <a:lnTo>
                    <a:pt x="3007349" y="6866467"/>
                  </a:lnTo>
                  <a:lnTo>
                    <a:pt x="0" y="6866467"/>
                  </a:lnTo>
                  <a:lnTo>
                    <a:pt x="2045532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Rectangle 25"/>
            <p:cNvSpPr/>
            <p:nvPr/>
          </p:nvSpPr>
          <p:spPr>
            <a:xfrm>
              <a:off x="9603442" y="-8467"/>
              <a:ext cx="2588558" cy="6866467"/>
            </a:xfrm>
            <a:custGeom>
              <a:avLst/>
              <a:gdLst/>
              <a:ahLst/>
              <a:cxnLst/>
              <a:rect l="l" t="t" r="r" b="b"/>
              <a:pathLst>
                <a:path w="2573311" h="6866467">
                  <a:moveTo>
                    <a:pt x="0" y="0"/>
                  </a:moveTo>
                  <a:lnTo>
                    <a:pt x="2573311" y="0"/>
                  </a:lnTo>
                  <a:lnTo>
                    <a:pt x="2573311" y="6866467"/>
                  </a:lnTo>
                  <a:lnTo>
                    <a:pt x="1202336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3"/>
            <p:cNvSpPr/>
            <p:nvPr/>
          </p:nvSpPr>
          <p:spPr>
            <a:xfrm>
              <a:off x="8932333" y="3048000"/>
              <a:ext cx="3259667" cy="3810000"/>
            </a:xfrm>
            <a:prstGeom prst="triangle">
              <a:avLst>
                <a:gd name="adj" fmla="val 100000"/>
              </a:avLst>
            </a:pr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7"/>
            <p:cNvSpPr/>
            <p:nvPr/>
          </p:nvSpPr>
          <p:spPr>
            <a:xfrm>
              <a:off x="9334500" y="-8467"/>
              <a:ext cx="2854326" cy="6866467"/>
            </a:xfrm>
            <a:custGeom>
              <a:avLst/>
              <a:gdLst/>
              <a:ahLst/>
              <a:cxnLst/>
              <a:rect l="l" t="t" r="r" b="b"/>
              <a:pathLst>
                <a:path w="2858013" h="6866467">
                  <a:moveTo>
                    <a:pt x="0" y="0"/>
                  </a:moveTo>
                  <a:lnTo>
                    <a:pt x="2858013" y="0"/>
                  </a:lnTo>
                  <a:lnTo>
                    <a:pt x="2858013" y="6866467"/>
                  </a:lnTo>
                  <a:lnTo>
                    <a:pt x="2473942" y="68664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Rectangle 28"/>
            <p:cNvSpPr/>
            <p:nvPr/>
          </p:nvSpPr>
          <p:spPr>
            <a:xfrm>
              <a:off x="10898730" y="-8467"/>
              <a:ext cx="1290094" cy="6866467"/>
            </a:xfrm>
            <a:custGeom>
              <a:avLst/>
              <a:gdLst/>
              <a:ahLst/>
              <a:cxnLst/>
              <a:rect l="l" t="t" r="r" b="b"/>
              <a:pathLst>
                <a:path w="1290094" h="6858000">
                  <a:moveTo>
                    <a:pt x="1019735" y="0"/>
                  </a:moveTo>
                  <a:lnTo>
                    <a:pt x="1290094" y="0"/>
                  </a:lnTo>
                  <a:lnTo>
                    <a:pt x="1290094" y="6858000"/>
                  </a:lnTo>
                  <a:lnTo>
                    <a:pt x="0" y="6858000"/>
                  </a:lnTo>
                  <a:lnTo>
                    <a:pt x="1019735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9"/>
            <p:cNvSpPr/>
            <p:nvPr/>
          </p:nvSpPr>
          <p:spPr>
            <a:xfrm>
              <a:off x="10938999" y="-8467"/>
              <a:ext cx="1249825" cy="6866467"/>
            </a:xfrm>
            <a:custGeom>
              <a:avLst/>
              <a:gdLst/>
              <a:ahLst/>
              <a:cxnLst/>
              <a:rect l="l" t="t" r="r" b="b"/>
              <a:pathLst>
                <a:path w="1249825" h="6858000">
                  <a:moveTo>
                    <a:pt x="0" y="0"/>
                  </a:moveTo>
                  <a:lnTo>
                    <a:pt x="1249825" y="0"/>
                  </a:lnTo>
                  <a:lnTo>
                    <a:pt x="1249825" y="6858000"/>
                  </a:lnTo>
                  <a:lnTo>
                    <a:pt x="1109382" y="685800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Isosceles Triangle 27"/>
            <p:cNvSpPr/>
            <p:nvPr/>
          </p:nvSpPr>
          <p:spPr>
            <a:xfrm>
              <a:off x="10371666" y="3589867"/>
              <a:ext cx="1817159" cy="3268133"/>
            </a:xfrm>
            <a:prstGeom prst="triangle">
              <a:avLst>
                <a:gd name="adj" fmla="val 100000"/>
              </a:avLst>
            </a:pr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8"/>
            <p:cNvSpPr/>
            <p:nvPr/>
          </p:nvSpPr>
          <p:spPr>
            <a:xfrm>
              <a:off x="0" y="4013200"/>
              <a:ext cx="448733" cy="2844800"/>
            </a:xfrm>
            <a:prstGeom prst="triangle">
              <a:avLst>
                <a:gd name="adj" fmla="val 0"/>
              </a:avLst>
            </a:pr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77334" y="2160589"/>
            <a:ext cx="8596668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205133" y="6041362"/>
            <a:ext cx="9119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39822E-E4C4-4B6C-B7F8-DF1DCC68C76B}" type="datetimeFigureOut">
              <a:rPr lang="en-US" smtClean="0"/>
              <a:t>8/13/2022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77334" y="6041362"/>
            <a:ext cx="629761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90663" y="6041362"/>
            <a:ext cx="68333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AB7722CE-2422-4F87-AC40-BC03D4C3280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4651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  <p:sldLayoutId id="2147483714" r:id="rId13"/>
    <p:sldLayoutId id="2147483715" r:id="rId14"/>
    <p:sldLayoutId id="2147483716" r:id="rId15"/>
    <p:sldLayoutId id="214748371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lide Number Placeholder 2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D6FB0319-4C9A-4760-848B-99436B572E54}" type="slidenum">
              <a:rPr lang="fa-IR" altLang="en-US" sz="1200">
                <a:solidFill>
                  <a:srgbClr val="898989"/>
                </a:solidFill>
                <a:latin typeface="Arial" panose="020B0604020202020204" pitchFamily="34" charset="0"/>
                <a:cs typeface="Majalla UI"/>
              </a:rPr>
              <a:pPr>
                <a:spcBef>
                  <a:spcPct val="0"/>
                </a:spcBef>
                <a:buFontTx/>
                <a:buNone/>
              </a:pPr>
              <a:t>1</a:t>
            </a:fld>
            <a:endParaRPr lang="fa-IR" altLang="en-US" sz="1200">
              <a:solidFill>
                <a:srgbClr val="898989"/>
              </a:solidFill>
              <a:latin typeface="Arial" panose="020B0604020202020204" pitchFamily="34" charset="0"/>
              <a:cs typeface="Majalla UI"/>
            </a:endParaRPr>
          </a:p>
        </p:txBody>
      </p:sp>
      <p:pic>
        <p:nvPicPr>
          <p:cNvPr id="4" name="Content Placeholder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78069" y="0"/>
            <a:ext cx="1277006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5867811"/>
      </p:ext>
    </p:extLst>
  </p:cSld>
  <p:clrMapOvr>
    <a:masterClrMapping/>
  </p:clrMapOvr>
  <p:transition spd="slow" advTm="15000">
    <p:checker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3100" y="3416300"/>
            <a:ext cx="10287000" cy="2476500"/>
          </a:xfrm>
        </p:spPr>
        <p:txBody>
          <a:bodyPr>
            <a:normAutofit lnSpcReduction="10000"/>
          </a:bodyPr>
          <a:lstStyle/>
          <a:p>
            <a:endParaRPr lang="fa-IR" dirty="0" smtClean="0"/>
          </a:p>
          <a:p>
            <a:endParaRPr lang="fa-IR" dirty="0"/>
          </a:p>
          <a:p>
            <a:endParaRPr lang="fa-IR" dirty="0" smtClean="0"/>
          </a:p>
          <a:p>
            <a:endParaRPr lang="fa-IR" dirty="0"/>
          </a:p>
          <a:p>
            <a:pPr marL="0" indent="0" algn="ctr">
              <a:buNone/>
            </a:pPr>
            <a:r>
              <a:rPr lang="fa-IR" sz="2600" b="1" dirty="0" smtClean="0">
                <a:cs typeface="B Nazanin" panose="00000400000000000000" pitchFamily="2" charset="-78"/>
              </a:rPr>
              <a:t>شیوه نامه بهداشتی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</a:t>
            </a:r>
            <a:r>
              <a:rPr lang="fa-IR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مراسم </a:t>
            </a:r>
            <a:r>
              <a:rPr lang="ar-SA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سوگواری </a:t>
            </a:r>
            <a:r>
              <a:rPr lang="ar-SA" sz="2600" b="1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سرور شهیدان حضرت ابا عبدا... (علیه السلام)</a:t>
            </a:r>
            <a:endParaRPr lang="en-US" sz="2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marR="0" indent="0" algn="ctr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600" b="1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ادارات</a:t>
            </a:r>
            <a:endParaRPr lang="en-US" sz="2600" b="1" dirty="0" smtClean="0">
              <a:effectLst/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endParaRPr lang="en-US" dirty="0"/>
          </a:p>
        </p:txBody>
      </p:sp>
      <p:pic>
        <p:nvPicPr>
          <p:cNvPr id="4" name="Content Placeholder 3" descr="رونمایی از پوستر شعار محرم ۱۴۰۱ هیئات مذهبی"/>
          <p:cNvPicPr>
            <a:picLocks noGrp="1"/>
          </p:cNvPicPr>
          <p:nvPr>
            <p:ph idx="4294967295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66700"/>
            <a:ext cx="12192000" cy="4089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920703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30201"/>
            <a:ext cx="10515600" cy="825499"/>
          </a:xfrm>
        </p:spPr>
        <p:txBody>
          <a:bodyPr/>
          <a:lstStyle/>
          <a:p>
            <a:pPr algn="ctr"/>
            <a:r>
              <a:rPr lang="fa-IR" dirty="0" smtClean="0">
                <a:cs typeface="B Nazanin" panose="00000400000000000000" pitchFamily="2" charset="-78"/>
              </a:rPr>
              <a:t>مقدمه</a:t>
            </a:r>
            <a:r>
              <a:rPr lang="fa-IR" dirty="0" smtClean="0"/>
              <a:t>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1333501"/>
            <a:ext cx="9800166" cy="4707862"/>
          </a:xfrm>
        </p:spPr>
        <p:txBody>
          <a:bodyPr>
            <a:normAutofit fontScale="85000" lnSpcReduction="10000"/>
          </a:bodyPr>
          <a:lstStyle/>
          <a:p>
            <a:pPr algn="r" rtl="1"/>
            <a:r>
              <a:rPr lang="ar-SA" sz="3200" dirty="0">
                <a:cs typeface="B Nazanin" panose="00000400000000000000" pitchFamily="2" charset="-78"/>
              </a:rPr>
              <a:t>با توجه به برگزاری مراسم عزاداری سالار شهیدان در ایام محرم و صفر در جا جای ایران اسلامی عزیز و اهمیت سلامت عزاداران این را می طلبد که مدیریت کنترلی و پیشگیری به ویژه  کنترل عوامل محیطی در راستای حفظ و ارتقای سلامت عزاداران با برنامه ریزی منسجم و مدون با اولویت کنترل بیماری </a:t>
            </a:r>
            <a:r>
              <a:rPr lang="ar-SA" sz="3200" dirty="0" smtClean="0">
                <a:cs typeface="B Nazanin" panose="00000400000000000000" pitchFamily="2" charset="-78"/>
              </a:rPr>
              <a:t>کووید19با </a:t>
            </a:r>
            <a:r>
              <a:rPr lang="ar-SA" sz="3200" dirty="0">
                <a:cs typeface="B Nazanin" panose="00000400000000000000" pitchFamily="2" charset="-78"/>
              </a:rPr>
              <a:t>توجه به توسعه واکسیناسیون و بهره مندی از طرح هوشمند محدودیت ها صورت پذیرد</a:t>
            </a:r>
            <a:r>
              <a:rPr lang="ar-SA" sz="3200" dirty="0" smtClean="0">
                <a:cs typeface="B Nazanin" panose="00000400000000000000" pitchFamily="2" charset="-78"/>
              </a:rPr>
              <a:t>.</a:t>
            </a:r>
            <a:endParaRPr lang="fa-IR" sz="3200" dirty="0" smtClean="0">
              <a:cs typeface="B Nazanin" panose="00000400000000000000" pitchFamily="2" charset="-78"/>
            </a:endParaRPr>
          </a:p>
          <a:p>
            <a:pPr algn="r" rtl="1"/>
            <a:endParaRPr lang="en-US" sz="3200" dirty="0">
              <a:cs typeface="B Nazanin" panose="00000400000000000000" pitchFamily="2" charset="-78"/>
            </a:endParaRPr>
          </a:p>
          <a:p>
            <a:pPr algn="r" rtl="1"/>
            <a:r>
              <a:rPr lang="ar-SA" sz="3200" dirty="0">
                <a:cs typeface="B Nazanin" panose="00000400000000000000" pitchFamily="2" charset="-78"/>
              </a:rPr>
              <a:t>از طرفی عدم رعایت موازین بهداشتی در توزیع نذورات بصورت پخت غذا، درمراسم عزاداری، </a:t>
            </a:r>
            <a:r>
              <a:rPr lang="fa-IR" sz="3200" dirty="0" smtClean="0">
                <a:cs typeface="B Nazanin" panose="00000400000000000000" pitchFamily="2" charset="-78"/>
              </a:rPr>
              <a:t>در کلیه اماکن عمومی از جمله ادارات می </a:t>
            </a:r>
            <a:r>
              <a:rPr lang="ar-SA" sz="3200" dirty="0" smtClean="0">
                <a:cs typeface="B Nazanin" panose="00000400000000000000" pitchFamily="2" charset="-78"/>
              </a:rPr>
              <a:t>تواند </a:t>
            </a:r>
            <a:r>
              <a:rPr lang="ar-SA" sz="3200" dirty="0">
                <a:cs typeface="B Nazanin" panose="00000400000000000000" pitchFamily="2" charset="-78"/>
              </a:rPr>
              <a:t>احتمال بروز بیماری های مرتبط با آب و غذا به ویژه بیماری های عفونی روده ای و همچنین عدم رعایت بهداشت فردی و محیطی می تواند بیماری های مرتبط با محیط از جمله بیماری های تنفسی به ویژه کووید </a:t>
            </a:r>
            <a:r>
              <a:rPr lang="ar-SA" sz="3200" dirty="0" smtClean="0">
                <a:cs typeface="B Nazanin" panose="00000400000000000000" pitchFamily="2" charset="-78"/>
              </a:rPr>
              <a:t>19</a:t>
            </a:r>
            <a:r>
              <a:rPr lang="fa-IR" sz="3200" dirty="0" smtClean="0">
                <a:cs typeface="B Nazanin" panose="00000400000000000000" pitchFamily="2" charset="-78"/>
              </a:rPr>
              <a:t>،</a:t>
            </a:r>
            <a:r>
              <a:rPr lang="ar-SA" sz="3200" dirty="0" smtClean="0">
                <a:cs typeface="B Nazanin" panose="00000400000000000000" pitchFamily="2" charset="-78"/>
              </a:rPr>
              <a:t>آبله </a:t>
            </a:r>
            <a:r>
              <a:rPr lang="ar-SA" sz="3200" dirty="0">
                <a:cs typeface="B Nazanin" panose="00000400000000000000" pitchFamily="2" charset="-78"/>
              </a:rPr>
              <a:t>میمومی و </a:t>
            </a:r>
            <a:r>
              <a:rPr lang="en-US" sz="3200" dirty="0">
                <a:cs typeface="B Nazanin" panose="00000400000000000000" pitchFamily="2" charset="-78"/>
              </a:rPr>
              <a:t>CCHF </a:t>
            </a:r>
            <a:r>
              <a:rPr lang="ar-SA" sz="3200" dirty="0">
                <a:cs typeface="B Nazanin" panose="00000400000000000000" pitchFamily="2" charset="-78"/>
              </a:rPr>
              <a:t>و التور را افزایش دهد. </a:t>
            </a:r>
            <a:endParaRPr lang="en-US" sz="3200" dirty="0">
              <a:cs typeface="B Nazanin" panose="00000400000000000000" pitchFamily="2" charset="-78"/>
            </a:endParaRPr>
          </a:p>
          <a:p>
            <a:pPr algn="r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854873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752475"/>
          </a:xfrm>
        </p:spPr>
        <p:txBody>
          <a:bodyPr>
            <a:noAutofit/>
          </a:bodyPr>
          <a:lstStyle/>
          <a:p>
            <a:pPr algn="ctr"/>
            <a:r>
              <a:rPr lang="fa-IR" sz="3200" dirty="0" smtClean="0">
                <a:solidFill>
                  <a:schemeClr val="accent5"/>
                </a:solidFill>
                <a:cs typeface="B Nazanin" panose="00000400000000000000" pitchFamily="2" charset="-78"/>
              </a:rPr>
              <a:t>نکات </a:t>
            </a:r>
            <a:r>
              <a:rPr lang="fa-IR" sz="3200" dirty="0">
                <a:solidFill>
                  <a:schemeClr val="accent5"/>
                </a:solidFill>
                <a:cs typeface="B Nazanin" panose="00000400000000000000" pitchFamily="2" charset="-78"/>
              </a:rPr>
              <a:t>مهم بهداشتی جهت حفظ سلامت پرسنل </a:t>
            </a:r>
            <a:r>
              <a:rPr lang="fa-IR" sz="3200" dirty="0" smtClean="0">
                <a:solidFill>
                  <a:schemeClr val="accent5"/>
                </a:solidFill>
                <a:cs typeface="B Nazanin" panose="00000400000000000000" pitchFamily="2" charset="-78"/>
              </a:rPr>
              <a:t>ادارات در ایام عزاداری  محرم وصفر</a:t>
            </a:r>
            <a:r>
              <a:rPr lang="en-US" sz="3200" dirty="0">
                <a:cs typeface="B Nazanin" panose="00000400000000000000" pitchFamily="2" charset="-78"/>
              </a:rPr>
              <a:t/>
            </a:r>
            <a:br>
              <a:rPr lang="en-US" sz="3200" dirty="0">
                <a:cs typeface="B Nazanin" panose="00000400000000000000" pitchFamily="2" charset="-78"/>
              </a:rPr>
            </a:br>
            <a:endParaRPr lang="en-US" sz="3200" dirty="0"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257300"/>
            <a:ext cx="10515600" cy="4919663"/>
          </a:xfrm>
        </p:spPr>
        <p:txBody>
          <a:bodyPr>
            <a:normAutofit/>
          </a:bodyPr>
          <a:lstStyle/>
          <a:p>
            <a:pPr marL="0" marR="0" lv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ترجیحا مراسم در فضای باز ادارات انجام گردد.</a:t>
            </a:r>
          </a:p>
          <a:p>
            <a:pPr marL="0" marR="0" lv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درصورت برگزاری در </a:t>
            </a:r>
            <a:r>
              <a:rPr lang="ar-SA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مکان های بسته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،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تهویه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مکانها بویژه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نمازخانه های ادارات بسیار حائز اهمیت می باشد. </a:t>
            </a:r>
          </a:p>
          <a:p>
            <a:pPr marL="0" marR="0" lv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وسایلی از قبیل مهر و سجاده و... باید بصورت شخصی توسط پرسنل تهیه و استفاده گردد.</a:t>
            </a:r>
          </a:p>
          <a:p>
            <a:pPr marL="0" marR="0" lv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نظافت و گندزدایی </a:t>
            </a:r>
            <a:r>
              <a:rPr lang="ar-SA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سرویس های بهداشتی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fa-IR" sz="28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تامین صابون مایع ،بصورت </a:t>
            </a:r>
            <a:r>
              <a:rPr lang="fa-IR" sz="28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روزانه ضروری می باشد.</a:t>
            </a:r>
          </a:p>
          <a:p>
            <a:pPr mar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800" dirty="0">
                <a:cs typeface="B Nazanin" panose="00000400000000000000" pitchFamily="2" charset="-78"/>
              </a:rPr>
              <a:t>از</a:t>
            </a:r>
            <a:r>
              <a:rPr lang="ar-SA" sz="2800" dirty="0">
                <a:cs typeface="B Nazanin" panose="00000400000000000000" pitchFamily="2" charset="-78"/>
              </a:rPr>
              <a:t> آب آشامیدنی سالم در تهیه  غذا و شربت </a:t>
            </a:r>
            <a:r>
              <a:rPr lang="fa-IR" sz="2800" dirty="0">
                <a:cs typeface="B Nazanin" panose="00000400000000000000" pitchFamily="2" charset="-78"/>
              </a:rPr>
              <a:t> استفاده شود.</a:t>
            </a:r>
            <a:endParaRPr lang="en-US" sz="2800" dirty="0">
              <a:cs typeface="B Nazanin" panose="00000400000000000000" pitchFamily="2" charset="-78"/>
            </a:endParaRPr>
          </a:p>
          <a:p>
            <a:pPr marL="0" lvl="0" indent="0" algn="r">
              <a:buNone/>
            </a:pPr>
            <a:r>
              <a:rPr lang="ar-SA" sz="2800" dirty="0" smtClean="0">
                <a:solidFill>
                  <a:prstClr val="black"/>
                </a:solidFill>
                <a:cs typeface="B Nazanin" panose="00000400000000000000" pitchFamily="2" charset="-78"/>
              </a:rPr>
              <a:t>برنامه‌ریزی </a:t>
            </a:r>
            <a:r>
              <a:rPr lang="ar-SA" sz="2800" dirty="0">
                <a:solidFill>
                  <a:prstClr val="black"/>
                </a:solidFill>
                <a:cs typeface="B Nazanin" panose="00000400000000000000" pitchFamily="2" charset="-78"/>
              </a:rPr>
              <a:t>برگزاری مراسم ترجیحاً بر اساس طرح جامع مدیریت هوشمند در اماکن و فضاهای باز و تجمعات حداقلی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انجام شود .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pPr marL="0" lvl="0" indent="0" algn="r">
              <a:buNone/>
            </a:pPr>
            <a:r>
              <a:rPr lang="ar-SA" sz="2800" dirty="0">
                <a:solidFill>
                  <a:prstClr val="black"/>
                </a:solidFill>
                <a:cs typeface="B Nazanin" panose="00000400000000000000" pitchFamily="2" charset="-78"/>
              </a:rPr>
              <a:t>کاهش ساعات برگزاری مراسم(حداکثر دو ساعت)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 </a:t>
            </a:r>
            <a:r>
              <a:rPr lang="ar-SA" sz="2800" dirty="0">
                <a:solidFill>
                  <a:prstClr val="black"/>
                </a:solidFill>
                <a:cs typeface="B Nazanin" panose="00000400000000000000" pitchFamily="2" charset="-78"/>
              </a:rPr>
              <a:t>رعایت </a:t>
            </a:r>
            <a:r>
              <a:rPr lang="fa-IR" sz="2800" dirty="0">
                <a:solidFill>
                  <a:prstClr val="black"/>
                </a:solidFill>
                <a:cs typeface="B Nazanin" panose="00000400000000000000" pitchFamily="2" charset="-78"/>
              </a:rPr>
              <a:t>گردد.</a:t>
            </a:r>
            <a:endParaRPr lang="en-US" sz="2800" dirty="0">
              <a:solidFill>
                <a:prstClr val="black"/>
              </a:solidFill>
              <a:cs typeface="B Nazanin" panose="00000400000000000000" pitchFamily="2" charset="-78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8462202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20700" y="215899"/>
            <a:ext cx="10515600" cy="1117601"/>
          </a:xfrm>
        </p:spPr>
        <p:txBody>
          <a:bodyPr>
            <a:normAutofit/>
          </a:bodyPr>
          <a:lstStyle/>
          <a:p>
            <a:pPr algn="ctr"/>
            <a:r>
              <a:rPr lang="fa-IR" sz="2800" dirty="0" smtClean="0">
                <a:solidFill>
                  <a:schemeClr val="accent5"/>
                </a:solidFill>
                <a:cs typeface="B Nazanin" panose="00000400000000000000" pitchFamily="2" charset="-78"/>
              </a:rPr>
              <a:t>سایر نکات مهم بهداشتی جهت حفظ سلامت پرسنل در مراسم ماه محرم و صفر در ادارات  </a:t>
            </a:r>
            <a:r>
              <a:rPr lang="en-US" sz="2800" dirty="0">
                <a:solidFill>
                  <a:schemeClr val="accent5"/>
                </a:solidFill>
                <a:cs typeface="B Nazanin" panose="00000400000000000000" pitchFamily="2" charset="-78"/>
              </a:rPr>
              <a:t/>
            </a:r>
            <a:br>
              <a:rPr lang="en-US" sz="2800" dirty="0">
                <a:solidFill>
                  <a:schemeClr val="accent5"/>
                </a:solidFill>
                <a:cs typeface="B Nazanin" panose="00000400000000000000" pitchFamily="2" charset="-78"/>
              </a:rPr>
            </a:br>
            <a:endParaRPr lang="en-US" sz="28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155700"/>
            <a:ext cx="10515600" cy="5021263"/>
          </a:xfrm>
        </p:spPr>
        <p:txBody>
          <a:bodyPr>
            <a:normAutofit/>
          </a:bodyPr>
          <a:lstStyle/>
          <a:p>
            <a:pPr mar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ر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عایت بهداشت فردی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تزریق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واکسیناسیون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کامل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استفاده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ماسک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فاصله گذاری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اجتماعی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شستن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و ضدعفونی مرتب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دست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ar-SA" sz="2400" dirty="0">
                <a:cs typeface="B Nazanin" panose="00000400000000000000" pitchFamily="2" charset="-78"/>
              </a:rPr>
              <a:t>افرادی که در پخت و توزیع مناسب غذا و نذورات دخالت دارند سالم بوده و ماسک و دستکش استفاده نمایند. </a:t>
            </a:r>
            <a:endParaRPr lang="fa-IR" sz="2400" dirty="0" smtClean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r>
              <a:rPr lang="fa-IR" sz="2400" dirty="0">
                <a:cs typeface="B Nazanin" panose="00000400000000000000" pitchFamily="2" charset="-78"/>
              </a:rPr>
              <a:t>مسئول برگزاری مراسم نسبت به رعایت کامل ضوابط بهداشتی، زمان برگزاری و رعایت نکات مرتبط با پذیرائی متعهد بوده و لازم است به شیوه مناسب اطلاع رسانی و توجیه صورت پذیرد.</a:t>
            </a:r>
          </a:p>
          <a:p>
            <a:pPr mar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>
              <a:cs typeface="B Nazanin" panose="00000400000000000000" pitchFamily="2" charset="-78"/>
            </a:endParaRPr>
          </a:p>
          <a:p>
            <a:pPr marL="0" indent="0" algn="just" rtl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6859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77334" y="609600"/>
            <a:ext cx="8596668" cy="685800"/>
          </a:xfrm>
        </p:spPr>
        <p:txBody>
          <a:bodyPr>
            <a:normAutofit/>
          </a:bodyPr>
          <a:lstStyle/>
          <a:p>
            <a:pPr algn="ctr"/>
            <a:r>
              <a:rPr lang="ar-SA" sz="3200" dirty="0">
                <a:solidFill>
                  <a:schemeClr val="accent5"/>
                </a:solidFill>
                <a:cs typeface="B Nazanin" panose="00000400000000000000" pitchFamily="2" charset="-78"/>
              </a:rPr>
              <a:t>پروتکل‌های بهداشتی مرتبط با مراسم و نذورات</a:t>
            </a:r>
            <a:endParaRPr lang="en-US" sz="3200" dirty="0">
              <a:solidFill>
                <a:schemeClr val="accent5"/>
              </a:solidFill>
              <a:cs typeface="B Nazanin" panose="00000400000000000000" pitchFamily="2" charset="-78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77334" y="2160589"/>
            <a:ext cx="9889066" cy="3880773"/>
          </a:xfrm>
        </p:spPr>
        <p:txBody>
          <a:bodyPr>
            <a:noAutofit/>
          </a:bodyPr>
          <a:lstStyle/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1-توصیه 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می گردد پذیرایی در محل انجام نشود. در صورت پذیرایی در محل برگزاری مراسم اولویت در فضای باز و فضاهای بسته دارای تهویه مناسب و استفاده از ظروف یکبار مصرف دارای مجوز </a:t>
            </a:r>
            <a:r>
              <a:rPr lang="fa-IR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(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ترجیحا"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ظروف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یکبار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مصرف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بر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پایه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 </a:t>
            </a:r>
            <a:r>
              <a:rPr lang="fa-IR" sz="2400" dirty="0">
                <a:latin typeface="Times New Roman" panose="02020603050405020304" pitchFamily="18" charset="0"/>
                <a:ea typeface="Times New Roman" panose="02020603050405020304" pitchFamily="18" charset="0"/>
                <a:cs typeface="B Nazanin" panose="00000400000000000000" pitchFamily="2" charset="-78"/>
              </a:rPr>
              <a:t>گیاهی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) در اولویت می باشد.</a:t>
            </a:r>
          </a:p>
          <a:p>
            <a:pPr marL="0" marR="0" lvl="0" indent="0" algn="just" rtl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fa-IR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2-نذورات 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برابر نکات مندرج در دستورالعمل بهداشتی مرتبط  با </a:t>
            </a:r>
            <a:r>
              <a:rPr lang="fa-IR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اولویت 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مواد غذایی خشک و یا </a:t>
            </a:r>
            <a:r>
              <a:rPr lang="fa-IR" sz="2400" dirty="0" smtClean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بسته بندی  </a:t>
            </a:r>
            <a:r>
              <a:rPr lang="fa-IR" sz="2400" dirty="0">
                <a:latin typeface="Calibri" panose="020F0502020204030204" pitchFamily="34" charset="0"/>
                <a:ea typeface="Times New Roman" panose="02020603050405020304" pitchFamily="18" charset="0"/>
                <a:cs typeface="B Nazanin" panose="00000400000000000000" pitchFamily="2" charset="-78"/>
              </a:rPr>
              <a:t>توزیع گردد.</a:t>
            </a:r>
          </a:p>
          <a:p>
            <a:pPr marL="0" lvl="0" indent="0" algn="r" rtl="1">
              <a:buNone/>
            </a:pPr>
            <a:r>
              <a:rPr lang="fa-IR" sz="2400" dirty="0" smtClean="0">
                <a:cs typeface="B Nazanin" panose="00000400000000000000" pitchFamily="2" charset="-78"/>
              </a:rPr>
              <a:t>3-</a:t>
            </a:r>
            <a:r>
              <a:rPr lang="ar-SA" sz="2400" dirty="0" smtClean="0">
                <a:cs typeface="B Nazanin" panose="00000400000000000000" pitchFamily="2" charset="-78"/>
              </a:rPr>
              <a:t>در </a:t>
            </a:r>
            <a:r>
              <a:rPr lang="ar-SA" sz="2400" dirty="0">
                <a:cs typeface="B Nazanin" panose="00000400000000000000" pitchFamily="2" charset="-78"/>
              </a:rPr>
              <a:t>صورت پخت و پز بایستی هرگونه پخت وپز در مكان هایی با شرایط بهداشتی صورت </a:t>
            </a:r>
            <a:r>
              <a:rPr lang="ar-SA" sz="2400" dirty="0" smtClean="0">
                <a:cs typeface="B Nazanin" panose="00000400000000000000" pitchFamily="2" charset="-78"/>
              </a:rPr>
              <a:t>پذیرد</a:t>
            </a:r>
            <a:r>
              <a:rPr lang="fa-IR" sz="2400" dirty="0" smtClean="0">
                <a:cs typeface="B Nazanin" panose="00000400000000000000" pitchFamily="2" charset="-78"/>
              </a:rPr>
              <a:t>.</a:t>
            </a:r>
          </a:p>
          <a:p>
            <a:pPr marL="0" lvl="0" indent="0" algn="r" rtl="1">
              <a:buNone/>
            </a:pPr>
            <a:r>
              <a:rPr lang="ar-SA" sz="2400" dirty="0" smtClean="0">
                <a:cs typeface="B Nazanin" panose="00000400000000000000" pitchFamily="2" charset="-78"/>
              </a:rPr>
              <a:t> </a:t>
            </a:r>
            <a:r>
              <a:rPr lang="fa-IR" sz="2400" dirty="0" smtClean="0">
                <a:cs typeface="B Nazanin" panose="00000400000000000000" pitchFamily="2" charset="-78"/>
              </a:rPr>
              <a:t>4-</a:t>
            </a:r>
            <a:r>
              <a:rPr lang="ar-SA" sz="2400" dirty="0" smtClean="0">
                <a:cs typeface="B Nazanin" panose="00000400000000000000" pitchFamily="2" charset="-78"/>
              </a:rPr>
              <a:t>کلیه </a:t>
            </a:r>
            <a:r>
              <a:rPr lang="ar-SA" sz="2400" dirty="0">
                <a:cs typeface="B Nazanin" panose="00000400000000000000" pitchFamily="2" charset="-78"/>
              </a:rPr>
              <a:t>افراد درگیر در توزیع آب و غذا باید دارای کارت بهداشت و دارای کارت واکسن معتبر بوده و رعایت بهداشت فردی (استفاده از ماسک و دستكش) در هنگام ارائه خدمت ضروری است.</a:t>
            </a:r>
            <a:endParaRPr lang="en-US" sz="2400" dirty="0">
              <a:cs typeface="B Nazanin" panose="00000400000000000000" pitchFamily="2" charset="-78"/>
            </a:endParaRPr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9558358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736600"/>
            <a:ext cx="11049000" cy="5440363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نگهداری مواد غذایی پخته شده در دمای محیط به مدت طولانی (حداکثر دو ساعت) خودداری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گردد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ctr">
              <a:buNone/>
            </a:pP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استفاده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ظروف یکبار مصرف فاقد مجوز و مشخصات و همچنین ظروف پلی استایرنی (ظروف پلاستیکی شفاف و نازک) در توزیع نوشیدنی گرم و غذای پخته شده خود داری گردد 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ctr">
              <a:buNone/>
            </a:pP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ترجیحا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شیر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پاستوریزه جهت توزیع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در مراسم 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انجام شود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ctr">
              <a:buNone/>
            </a:pPr>
            <a:endParaRPr lang="en-US" sz="2400" dirty="0" smtClean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از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آب آشامیدنی سالم</a:t>
            </a:r>
            <a:r>
              <a:rPr lang="fa-IR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و یخ بسته بندی  جهت تهیه شربت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استفاده گردد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پسماند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های تولید شده به صورت بهداشتی جمع آوری، انتقال و دفع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گردد</a:t>
            </a:r>
            <a:r>
              <a:rPr lang="fa-IR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.</a:t>
            </a:r>
          </a:p>
          <a:p>
            <a:pPr marL="0" indent="0" algn="ctr">
              <a:buNone/>
            </a:pP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با </a:t>
            </a:r>
            <a:r>
              <a:rPr lang="ar-SA" sz="2400" dirty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نصب تابلوها و یا اطلاعیه ممنوعیت استعمال دخانیات از استعمال مواد دخانی در محل های مسقف خودداری </a:t>
            </a: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گردد</a:t>
            </a:r>
            <a:endParaRPr lang="en-US" sz="2400" dirty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r>
              <a:rPr lang="ar-SA" sz="2400" dirty="0" smtClean="0">
                <a:latin typeface="Calibri" panose="020F0502020204030204" pitchFamily="34" charset="0"/>
                <a:ea typeface="Calibri" panose="020F0502020204030204" pitchFamily="34" charset="0"/>
                <a:cs typeface="B Nazanin" panose="00000400000000000000" pitchFamily="2" charset="-78"/>
              </a:rPr>
              <a:t> </a:t>
            </a: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en-US" sz="2400" dirty="0" smtClean="0">
              <a:latin typeface="Calibri" panose="020F050202020403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  <a:p>
            <a:pPr marL="0" indent="0" algn="ctr">
              <a:buNone/>
            </a:pPr>
            <a:endParaRPr lang="fa-IR" sz="2400" dirty="0" smtClean="0">
              <a:latin typeface="Calibri" panose="020F0502020204030204" pitchFamily="34" charset="0"/>
              <a:ea typeface="Calibri" panose="020F0502020204030204" pitchFamily="34" charset="0"/>
              <a:cs typeface="B Nazanin" panose="00000400000000000000" pitchFamily="2" charset="-78"/>
            </a:endParaRPr>
          </a:p>
          <a:p>
            <a:pPr marL="0" indent="0" algn="ctr">
              <a:buNone/>
            </a:pPr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254997467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Content Placeholder 5" descr="0_6c517_d294bc1b_XL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3" name="Rectangle 2"/>
          <p:cNvSpPr/>
          <p:nvPr/>
        </p:nvSpPr>
        <p:spPr>
          <a:xfrm>
            <a:off x="6629400" y="3244334"/>
            <a:ext cx="190500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fa-IR" b="1" dirty="0">
                <a:cs typeface="B Titr" pitchFamily="2" charset="-78"/>
              </a:rPr>
              <a:t>با تشکراز توجه شما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114419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Facet">
  <a:themeElements>
    <a:clrScheme name="Facet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Facet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Face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51</TotalTime>
  <Words>624</Words>
  <Application>Microsoft Office PowerPoint</Application>
  <PresentationFormat>Custom</PresentationFormat>
  <Paragraphs>46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Facet</vt:lpstr>
      <vt:lpstr>PowerPoint Presentation</vt:lpstr>
      <vt:lpstr>PowerPoint Presentation</vt:lpstr>
      <vt:lpstr>مقدمه </vt:lpstr>
      <vt:lpstr>نکات مهم بهداشتی جهت حفظ سلامت پرسنل ادارات در ایام عزاداری  محرم وصفر </vt:lpstr>
      <vt:lpstr>سایر نکات مهم بهداشتی جهت حفظ سلامت پرسنل در مراسم ماه محرم و صفر در ادارات   </vt:lpstr>
      <vt:lpstr>پروتکل‌های بهداشتی مرتبط با مراسم و نذورات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Sadeghi</dc:creator>
  <cp:lastModifiedBy>darabi</cp:lastModifiedBy>
  <cp:revision>27</cp:revision>
  <dcterms:created xsi:type="dcterms:W3CDTF">2022-08-09T08:39:35Z</dcterms:created>
  <dcterms:modified xsi:type="dcterms:W3CDTF">2022-08-13T08:20:24Z</dcterms:modified>
</cp:coreProperties>
</file>